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7" r:id="rId3"/>
    <p:sldId id="259" r:id="rId4"/>
    <p:sldId id="260" r:id="rId5"/>
    <p:sldId id="262" r:id="rId6"/>
    <p:sldId id="263" r:id="rId7"/>
    <p:sldId id="264"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9/4/2020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9/4/2020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9/4/2020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solidFill>
                  <a:srgbClr val="C00000"/>
                </a:solidFill>
              </a:rPr>
              <a:t>Learning Objective</a:t>
            </a:r>
          </a:p>
        </p:txBody>
      </p:sp>
      <p:sp>
        <p:nvSpPr>
          <p:cNvPr id="3" name="Content Placeholder 2"/>
          <p:cNvSpPr>
            <a:spLocks noGrp="1"/>
          </p:cNvSpPr>
          <p:nvPr>
            <p:ph idx="1"/>
          </p:nvPr>
        </p:nvSpPr>
        <p:spPr>
          <a:xfrm>
            <a:off x="1451579" y="2015732"/>
            <a:ext cx="9603275" cy="1410959"/>
          </a:xfrm>
        </p:spPr>
        <p:txBody>
          <a:bodyPr>
            <a:normAutofit/>
          </a:bodyPr>
          <a:lstStyle/>
          <a:p>
            <a:pPr marL="0" indent="0" algn="ctr">
              <a:buNone/>
            </a:pPr>
            <a:r>
              <a:rPr lang="en-US" sz="2800" dirty="0"/>
              <a:t>Today we will begin learning about budgeting and </a:t>
            </a:r>
          </a:p>
          <a:p>
            <a:pPr marL="0" indent="0" algn="ctr">
              <a:buNone/>
            </a:pPr>
            <a:r>
              <a:rPr lang="en-US" sz="2800" dirty="0"/>
              <a:t>the differences between needs and wants. </a:t>
            </a:r>
          </a:p>
        </p:txBody>
      </p:sp>
      <p:sp>
        <p:nvSpPr>
          <p:cNvPr id="4" name="TextBox 3"/>
          <p:cNvSpPr txBox="1"/>
          <p:nvPr/>
        </p:nvSpPr>
        <p:spPr>
          <a:xfrm>
            <a:off x="2650836" y="3334327"/>
            <a:ext cx="7638473" cy="2492990"/>
          </a:xfrm>
          <a:prstGeom prst="rect">
            <a:avLst/>
          </a:prstGeom>
          <a:noFill/>
        </p:spPr>
        <p:txBody>
          <a:bodyPr wrap="square" rtlCol="0">
            <a:spAutoFit/>
          </a:bodyPr>
          <a:lstStyle/>
          <a:p>
            <a:pPr algn="ctr"/>
            <a:r>
              <a:rPr lang="en-US" sz="3600" dirty="0">
                <a:solidFill>
                  <a:srgbClr val="C00000"/>
                </a:solidFill>
              </a:rPr>
              <a:t>Agenda:</a:t>
            </a:r>
          </a:p>
          <a:p>
            <a:pPr algn="ctr"/>
            <a:r>
              <a:rPr lang="en-US" sz="3600" dirty="0">
                <a:solidFill>
                  <a:srgbClr val="C00000"/>
                </a:solidFill>
              </a:rPr>
              <a:t> </a:t>
            </a:r>
            <a:r>
              <a:rPr lang="en-US" sz="2800" dirty="0"/>
              <a:t>1. Dates to remember</a:t>
            </a:r>
          </a:p>
          <a:p>
            <a:pPr algn="ctr"/>
            <a:r>
              <a:rPr lang="en-US" sz="2800" dirty="0"/>
              <a:t>2. Key Words</a:t>
            </a:r>
          </a:p>
          <a:p>
            <a:pPr algn="ctr"/>
            <a:r>
              <a:rPr lang="en-US" sz="2800" dirty="0"/>
              <a:t>3. Learning Exercise</a:t>
            </a:r>
          </a:p>
          <a:p>
            <a:pPr algn="ctr"/>
            <a:r>
              <a:rPr lang="en-US" sz="2800" dirty="0"/>
              <a:t>4. Homework</a:t>
            </a:r>
            <a:endParaRPr lang="en-US" sz="3600" dirty="0"/>
          </a:p>
        </p:txBody>
      </p:sp>
    </p:spTree>
    <p:extLst>
      <p:ext uri="{BB962C8B-B14F-4D97-AF65-F5344CB8AC3E}">
        <p14:creationId xmlns:p14="http://schemas.microsoft.com/office/powerpoint/2010/main" val="132494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This Week’s Announcements</a:t>
            </a:r>
          </a:p>
        </p:txBody>
      </p:sp>
      <p:sp>
        <p:nvSpPr>
          <p:cNvPr id="3" name="Content Placeholder 2"/>
          <p:cNvSpPr>
            <a:spLocks noGrp="1"/>
          </p:cNvSpPr>
          <p:nvPr>
            <p:ph idx="1"/>
          </p:nvPr>
        </p:nvSpPr>
        <p:spPr>
          <a:xfrm>
            <a:off x="1451579" y="2015732"/>
            <a:ext cx="9603275" cy="4061795"/>
          </a:xfrm>
        </p:spPr>
        <p:txBody>
          <a:bodyPr>
            <a:normAutofit/>
          </a:bodyPr>
          <a:lstStyle/>
          <a:p>
            <a:pPr marL="0" indent="0">
              <a:buNone/>
            </a:pPr>
            <a:endParaRPr lang="en-US" sz="2200" dirty="0"/>
          </a:p>
          <a:p>
            <a:pPr marL="0" indent="0">
              <a:buNone/>
            </a:pPr>
            <a:endParaRPr lang="en-US" sz="2800" dirty="0"/>
          </a:p>
        </p:txBody>
      </p:sp>
      <p:sp>
        <p:nvSpPr>
          <p:cNvPr id="4" name="TextBox 3">
            <a:extLst>
              <a:ext uri="{FF2B5EF4-FFF2-40B4-BE49-F238E27FC236}">
                <a16:creationId xmlns:a16="http://schemas.microsoft.com/office/drawing/2014/main" id="{67ADFF5B-570D-4695-A29A-941EB922F0A4}"/>
              </a:ext>
            </a:extLst>
          </p:cNvPr>
          <p:cNvSpPr txBox="1"/>
          <p:nvPr/>
        </p:nvSpPr>
        <p:spPr>
          <a:xfrm>
            <a:off x="942680" y="2130458"/>
            <a:ext cx="10454326" cy="4524315"/>
          </a:xfrm>
          <a:prstGeom prst="rect">
            <a:avLst/>
          </a:prstGeom>
          <a:noFill/>
        </p:spPr>
        <p:txBody>
          <a:bodyPr wrap="square" rtlCol="0">
            <a:spAutoFit/>
          </a:bodyPr>
          <a:lstStyle/>
          <a:p>
            <a:pPr marL="342900" indent="-342900" algn="ctr">
              <a:buFont typeface="Wingdings" panose="05000000000000000000" pitchFamily="2" charset="2"/>
              <a:buChar char="Ø"/>
            </a:pPr>
            <a:r>
              <a:rPr lang="en-US" sz="3600" dirty="0"/>
              <a:t>Monday, September 7- Labor Day Holiday for BISD and ACC</a:t>
            </a:r>
          </a:p>
          <a:p>
            <a:pPr marL="342900" indent="-342900" algn="ctr">
              <a:buFont typeface="Wingdings" panose="05000000000000000000" pitchFamily="2" charset="2"/>
              <a:buChar char="Ø"/>
            </a:pPr>
            <a:r>
              <a:rPr lang="en-US" sz="3600" dirty="0"/>
              <a:t>Tuesday, September 8- BISD Holiday, but ACC still has classes</a:t>
            </a:r>
          </a:p>
          <a:p>
            <a:pPr marL="342900" indent="-342900" algn="ctr">
              <a:buFont typeface="Wingdings" panose="05000000000000000000" pitchFamily="2" charset="2"/>
              <a:buChar char="Ø"/>
            </a:pPr>
            <a:r>
              <a:rPr lang="en-US" sz="3600" dirty="0"/>
              <a:t>Tuesday, September 29- FAFSA Informational Meeting 6-7 PM</a:t>
            </a:r>
          </a:p>
          <a:p>
            <a:pPr marL="342900" indent="-342900" algn="ctr">
              <a:buFont typeface="Wingdings" panose="05000000000000000000" pitchFamily="2" charset="2"/>
              <a:buChar char="Ø"/>
            </a:pPr>
            <a:r>
              <a:rPr lang="en-US" sz="3600" dirty="0"/>
              <a:t>Wednesday, September 30- BEST College Night</a:t>
            </a:r>
          </a:p>
          <a:p>
            <a:pPr marL="342900" indent="-342900" algn="ctr">
              <a:buFont typeface="Wingdings" panose="05000000000000000000" pitchFamily="2" charset="2"/>
              <a:buChar char="Ø"/>
            </a:pPr>
            <a:endParaRPr lang="en-US" sz="3600" dirty="0"/>
          </a:p>
        </p:txBody>
      </p:sp>
    </p:spTree>
    <p:extLst>
      <p:ext uri="{BB962C8B-B14F-4D97-AF65-F5344CB8AC3E}">
        <p14:creationId xmlns:p14="http://schemas.microsoft.com/office/powerpoint/2010/main" val="251164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Key Words</a:t>
            </a:r>
          </a:p>
        </p:txBody>
      </p:sp>
      <p:sp>
        <p:nvSpPr>
          <p:cNvPr id="3" name="Content Placeholder 2"/>
          <p:cNvSpPr>
            <a:spLocks noGrp="1"/>
          </p:cNvSpPr>
          <p:nvPr>
            <p:ph idx="1"/>
          </p:nvPr>
        </p:nvSpPr>
        <p:spPr>
          <a:xfrm>
            <a:off x="600364" y="1773383"/>
            <a:ext cx="10871201" cy="4516582"/>
          </a:xfrm>
        </p:spPr>
        <p:txBody>
          <a:bodyPr>
            <a:normAutofit fontScale="85000" lnSpcReduction="20000"/>
          </a:bodyPr>
          <a:lstStyle/>
          <a:p>
            <a:pPr>
              <a:buFont typeface="Wingdings" panose="05000000000000000000" pitchFamily="2" charset="2"/>
              <a:buChar char="q"/>
            </a:pPr>
            <a:r>
              <a:rPr lang="en-US" sz="2800" dirty="0"/>
              <a:t>Gross Income- Total pay before taxes are deducted. </a:t>
            </a:r>
          </a:p>
          <a:p>
            <a:pPr>
              <a:buFont typeface="Wingdings" panose="05000000000000000000" pitchFamily="2" charset="2"/>
              <a:buChar char="q"/>
            </a:pPr>
            <a:r>
              <a:rPr lang="en-US" sz="2800" dirty="0"/>
              <a:t>Net Income- Pay after taxes are deducted. </a:t>
            </a:r>
          </a:p>
          <a:p>
            <a:pPr>
              <a:buFont typeface="Wingdings" panose="05000000000000000000" pitchFamily="2" charset="2"/>
              <a:buChar char="q"/>
            </a:pPr>
            <a:r>
              <a:rPr lang="en-US" sz="2800" dirty="0"/>
              <a:t>Taxes- money a person has to pay to local, state, or federal government for public services, such as roads, police, military, schools, etc.</a:t>
            </a:r>
          </a:p>
          <a:p>
            <a:pPr>
              <a:buFont typeface="Wingdings" panose="05000000000000000000" pitchFamily="2" charset="2"/>
              <a:buChar char="q"/>
            </a:pPr>
            <a:r>
              <a:rPr lang="en-US" sz="2800" dirty="0"/>
              <a:t>Budget- a written plan to spend your money. </a:t>
            </a:r>
          </a:p>
          <a:p>
            <a:pPr>
              <a:buFont typeface="Wingdings" panose="05000000000000000000" pitchFamily="2" charset="2"/>
              <a:buChar char="q"/>
            </a:pPr>
            <a:r>
              <a:rPr lang="en-US" sz="2800" dirty="0"/>
              <a:t>Debt- money that is owed or due. </a:t>
            </a:r>
          </a:p>
          <a:p>
            <a:pPr>
              <a:buFont typeface="Wingdings" panose="05000000000000000000" pitchFamily="2" charset="2"/>
              <a:buChar char="q"/>
            </a:pPr>
            <a:r>
              <a:rPr lang="en-US" sz="2800" dirty="0"/>
              <a:t>Loan- money that is borrowed and will need to be repaid, typically with interest, ex. school loan, mortgage (loan to purchase a house), or car loan.</a:t>
            </a:r>
          </a:p>
          <a:p>
            <a:pPr>
              <a:buFont typeface="Wingdings" panose="05000000000000000000" pitchFamily="2" charset="2"/>
              <a:buChar char="q"/>
            </a:pPr>
            <a:r>
              <a:rPr lang="en-US" sz="2800" dirty="0"/>
              <a:t>Interest- the charge for borrowing money. For example, for a $100 loan if the interest is 6%, you would need to pay back the $100 plus $6 for the loan. </a:t>
            </a:r>
          </a:p>
        </p:txBody>
      </p:sp>
    </p:spTree>
    <p:extLst>
      <p:ext uri="{BB962C8B-B14F-4D97-AF65-F5344CB8AC3E}">
        <p14:creationId xmlns:p14="http://schemas.microsoft.com/office/powerpoint/2010/main" val="302189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12799"/>
            <a:ext cx="9603275" cy="692727"/>
          </a:xfrm>
        </p:spPr>
        <p:txBody>
          <a:bodyPr>
            <a:normAutofit fontScale="90000"/>
          </a:bodyPr>
          <a:lstStyle/>
          <a:p>
            <a:pPr algn="ctr"/>
            <a:r>
              <a:rPr lang="en-US" sz="4800" dirty="0"/>
              <a:t>Budgeting Example</a:t>
            </a:r>
            <a:br>
              <a:rPr lang="en-US" sz="4800" dirty="0"/>
            </a:br>
            <a:endParaRPr lang="en-US" sz="4800" dirty="0"/>
          </a:p>
        </p:txBody>
      </p:sp>
      <p:sp>
        <p:nvSpPr>
          <p:cNvPr id="3" name="Content Placeholder 2"/>
          <p:cNvSpPr>
            <a:spLocks noGrp="1"/>
          </p:cNvSpPr>
          <p:nvPr>
            <p:ph idx="1"/>
          </p:nvPr>
        </p:nvSpPr>
        <p:spPr>
          <a:xfrm>
            <a:off x="5892799" y="1939635"/>
            <a:ext cx="5911273" cy="4027055"/>
          </a:xfrm>
        </p:spPr>
        <p:txBody>
          <a:bodyPr>
            <a:noAutofit/>
          </a:bodyPr>
          <a:lstStyle/>
          <a:p>
            <a:pPr marL="0" indent="0">
              <a:buNone/>
            </a:pPr>
            <a:r>
              <a:rPr lang="en-US" sz="1800" dirty="0"/>
              <a:t>Let’s look at budgeting. As discussed last class, a budget tracks where your money is going, so that you do not spend more than you make, and allows you to save for something big, such as a car or college. </a:t>
            </a:r>
          </a:p>
          <a:p>
            <a:pPr marL="0" indent="0">
              <a:buNone/>
            </a:pPr>
            <a:r>
              <a:rPr lang="en-US" sz="1800" dirty="0"/>
              <a:t>Here is an example of a good budgeting idea- the 50/30/20. </a:t>
            </a:r>
          </a:p>
          <a:p>
            <a:pPr marL="0" indent="0">
              <a:buNone/>
            </a:pPr>
            <a:r>
              <a:rPr lang="en-US" sz="1800" dirty="0"/>
              <a:t>50% for needs such as car payment, car insurance,  gas, school books, cell phone. </a:t>
            </a:r>
          </a:p>
          <a:p>
            <a:pPr marL="0" indent="0">
              <a:buNone/>
            </a:pPr>
            <a:r>
              <a:rPr lang="en-US" sz="1800" dirty="0"/>
              <a:t>30% for wants such as eating out, going to the movies. </a:t>
            </a:r>
          </a:p>
          <a:p>
            <a:pPr marL="0" indent="0">
              <a:buNone/>
            </a:pPr>
            <a:r>
              <a:rPr lang="en-US" sz="1800" dirty="0"/>
              <a:t>20% for financial goals such as saving for college or a car.</a:t>
            </a:r>
          </a:p>
        </p:txBody>
      </p:sp>
      <p:pic>
        <p:nvPicPr>
          <p:cNvPr id="4" name="Picture 3"/>
          <p:cNvPicPr>
            <a:picLocks noChangeAspect="1"/>
          </p:cNvPicPr>
          <p:nvPr/>
        </p:nvPicPr>
        <p:blipFill>
          <a:blip r:embed="rId2"/>
          <a:stretch>
            <a:fillRect/>
          </a:stretch>
        </p:blipFill>
        <p:spPr>
          <a:xfrm>
            <a:off x="290512" y="1939635"/>
            <a:ext cx="5514975" cy="3795857"/>
          </a:xfrm>
          <a:prstGeom prst="rect">
            <a:avLst/>
          </a:prstGeom>
        </p:spPr>
      </p:pic>
    </p:spTree>
    <p:extLst>
      <p:ext uri="{BB962C8B-B14F-4D97-AF65-F5344CB8AC3E}">
        <p14:creationId xmlns:p14="http://schemas.microsoft.com/office/powerpoint/2010/main" val="64797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12799"/>
            <a:ext cx="9603275" cy="692727"/>
          </a:xfrm>
        </p:spPr>
        <p:txBody>
          <a:bodyPr>
            <a:normAutofit fontScale="90000"/>
          </a:bodyPr>
          <a:lstStyle/>
          <a:p>
            <a:pPr algn="ctr"/>
            <a:r>
              <a:rPr lang="en-US" sz="4800" dirty="0"/>
              <a:t>Budgeting Example</a:t>
            </a:r>
            <a:br>
              <a:rPr lang="en-US" sz="4800" dirty="0"/>
            </a:br>
            <a:endParaRPr lang="en-US" sz="4800" dirty="0"/>
          </a:p>
        </p:txBody>
      </p:sp>
      <p:sp>
        <p:nvSpPr>
          <p:cNvPr id="3" name="Content Placeholder 2"/>
          <p:cNvSpPr>
            <a:spLocks noGrp="1"/>
          </p:cNvSpPr>
          <p:nvPr>
            <p:ph idx="1"/>
          </p:nvPr>
        </p:nvSpPr>
        <p:spPr>
          <a:xfrm>
            <a:off x="1451579" y="2015732"/>
            <a:ext cx="9603275" cy="3461432"/>
          </a:xfrm>
        </p:spPr>
        <p:txBody>
          <a:bodyPr>
            <a:normAutofit/>
          </a:bodyPr>
          <a:lstStyle/>
          <a:p>
            <a:pPr marL="0" indent="0" algn="ctr">
              <a:buNone/>
            </a:pPr>
            <a:r>
              <a:rPr lang="en-US" dirty="0"/>
              <a:t>Here is a budget I created for a high school student using the 50/30/20. This student works 20 hours a week at HEB, making $10 an hour, his parents pay for his car, housing, and groceries, although he has to pay for his car insurance and gasoline, and he is trying to save for college.  Texas Reality Check</a:t>
            </a:r>
          </a:p>
          <a:p>
            <a:pPr marL="0" indent="0" algn="ctr">
              <a:buNone/>
            </a:pPr>
            <a:endParaRPr lang="en-US" dirty="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843345630"/>
              </p:ext>
            </p:extLst>
          </p:nvPr>
        </p:nvGraphicFramePr>
        <p:xfrm>
          <a:off x="1366983" y="3509815"/>
          <a:ext cx="9531926" cy="2604660"/>
        </p:xfrm>
        <a:graphic>
          <a:graphicData uri="http://schemas.openxmlformats.org/drawingml/2006/table">
            <a:tbl>
              <a:tblPr>
                <a:tableStyleId>{5C22544A-7EE6-4342-B048-85BDC9FD1C3A}</a:tableStyleId>
              </a:tblPr>
              <a:tblGrid>
                <a:gridCol w="1746034">
                  <a:extLst>
                    <a:ext uri="{9D8B030D-6E8A-4147-A177-3AD203B41FA5}">
                      <a16:colId xmlns:a16="http://schemas.microsoft.com/office/drawing/2014/main" val="913805339"/>
                    </a:ext>
                  </a:extLst>
                </a:gridCol>
                <a:gridCol w="855201">
                  <a:extLst>
                    <a:ext uri="{9D8B030D-6E8A-4147-A177-3AD203B41FA5}">
                      <a16:colId xmlns:a16="http://schemas.microsoft.com/office/drawing/2014/main" val="54852180"/>
                    </a:ext>
                  </a:extLst>
                </a:gridCol>
                <a:gridCol w="6930691">
                  <a:extLst>
                    <a:ext uri="{9D8B030D-6E8A-4147-A177-3AD203B41FA5}">
                      <a16:colId xmlns:a16="http://schemas.microsoft.com/office/drawing/2014/main" val="3065802229"/>
                    </a:ext>
                  </a:extLst>
                </a:gridCol>
              </a:tblGrid>
              <a:tr h="296305">
                <a:tc>
                  <a:txBody>
                    <a:bodyPr/>
                    <a:lstStyle/>
                    <a:p>
                      <a:pPr algn="l" fontAlgn="b"/>
                      <a:r>
                        <a:rPr lang="en-US" sz="1600" u="none" strike="noStrike">
                          <a:effectLst/>
                        </a:rPr>
                        <a:t>Gross Income</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$800 </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20 hours x 10 hours x 4 weeks =$800</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01065281"/>
                  </a:ext>
                </a:extLst>
              </a:tr>
              <a:tr h="296305">
                <a:tc>
                  <a:txBody>
                    <a:bodyPr/>
                    <a:lstStyle/>
                    <a:p>
                      <a:pPr algn="l" fontAlgn="b"/>
                      <a:r>
                        <a:rPr lang="en-US" sz="1600" u="none" strike="noStrike">
                          <a:effectLst/>
                        </a:rPr>
                        <a:t>Taxes</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($200)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Most people plan on taxes taking 25% of income</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99444031"/>
                  </a:ext>
                </a:extLst>
              </a:tr>
              <a:tr h="296305">
                <a:tc>
                  <a:txBody>
                    <a:bodyPr/>
                    <a:lstStyle/>
                    <a:p>
                      <a:pPr algn="l" fontAlgn="b"/>
                      <a:r>
                        <a:rPr lang="en-US" sz="1600" u="none" strike="noStrike">
                          <a:effectLst/>
                        </a:rPr>
                        <a:t>Net Income</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$600 </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68677742"/>
                  </a:ext>
                </a:extLst>
              </a:tr>
              <a:tr h="277961">
                <a:tc>
                  <a:txBody>
                    <a:bodyPr/>
                    <a:lstStyle/>
                    <a:p>
                      <a:pPr algn="l" fontAlgn="b"/>
                      <a:r>
                        <a:rPr lang="en-US" sz="1600" u="none" strike="noStrike">
                          <a:effectLst/>
                        </a:rPr>
                        <a:t>Savings</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($120)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dirty="0">
                          <a:effectLst/>
                        </a:rPr>
                        <a:t>20% of $600= $120 $480 is left. </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16110903"/>
                  </a:ext>
                </a:extLst>
              </a:tr>
              <a:tr h="548869">
                <a:tc>
                  <a:txBody>
                    <a:bodyPr/>
                    <a:lstStyle/>
                    <a:p>
                      <a:pPr algn="l" fontAlgn="b"/>
                      <a:r>
                        <a:rPr lang="en-US" sz="1600" u="none" strike="noStrike">
                          <a:effectLst/>
                        </a:rPr>
                        <a:t>Fun</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($180)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dirty="0">
                          <a:effectLst/>
                        </a:rPr>
                        <a:t>30% of $600= $180 $300 is left. Eating out, spending time with friends, senior trip. </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15678920"/>
                  </a:ext>
                </a:extLst>
              </a:tr>
              <a:tr h="296305">
                <a:tc>
                  <a:txBody>
                    <a:bodyPr/>
                    <a:lstStyle/>
                    <a:p>
                      <a:pPr algn="l" fontAlgn="b"/>
                      <a:r>
                        <a:rPr lang="en-US" sz="1600" u="none" strike="noStrike">
                          <a:effectLst/>
                        </a:rPr>
                        <a:t>Car insurance</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($100)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Car insurance for a high school is expensive. $200 is left</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01953236"/>
                  </a:ext>
                </a:extLst>
              </a:tr>
              <a:tr h="296305">
                <a:tc>
                  <a:txBody>
                    <a:bodyPr/>
                    <a:lstStyle/>
                    <a:p>
                      <a:pPr algn="l" fontAlgn="b"/>
                      <a:r>
                        <a:rPr lang="en-US" sz="1600" u="none" strike="noStrike">
                          <a:effectLst/>
                        </a:rPr>
                        <a:t>Gasoline</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($30)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$170 is left. </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795950716"/>
                  </a:ext>
                </a:extLst>
              </a:tr>
              <a:tr h="296305">
                <a:tc>
                  <a:txBody>
                    <a:bodyPr/>
                    <a:lstStyle/>
                    <a:p>
                      <a:pPr algn="l" fontAlgn="b"/>
                      <a:r>
                        <a:rPr lang="en-US" sz="1600" u="none" strike="noStrike">
                          <a:effectLst/>
                        </a:rPr>
                        <a:t>Cell Phone</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600" u="none" strike="noStrike">
                          <a:effectLst/>
                        </a:rPr>
                        <a:t>($60)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dirty="0">
                          <a:effectLst/>
                        </a:rPr>
                        <a:t>$110 is left.</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79546205"/>
                  </a:ext>
                </a:extLst>
              </a:tr>
            </a:tbl>
          </a:graphicData>
        </a:graphic>
      </p:graphicFrame>
    </p:spTree>
    <p:extLst>
      <p:ext uri="{BB962C8B-B14F-4D97-AF65-F5344CB8AC3E}">
        <p14:creationId xmlns:p14="http://schemas.microsoft.com/office/powerpoint/2010/main" val="356860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12799"/>
            <a:ext cx="9603275" cy="692727"/>
          </a:xfrm>
        </p:spPr>
        <p:txBody>
          <a:bodyPr>
            <a:normAutofit fontScale="90000"/>
          </a:bodyPr>
          <a:lstStyle/>
          <a:p>
            <a:pPr algn="ctr"/>
            <a:r>
              <a:rPr lang="en-US" sz="4800" dirty="0"/>
              <a:t>Budgeting Example</a:t>
            </a:r>
            <a:br>
              <a:rPr lang="en-US" sz="4800" dirty="0"/>
            </a:br>
            <a:endParaRPr lang="en-US" sz="4800" dirty="0"/>
          </a:p>
        </p:txBody>
      </p:sp>
      <p:sp>
        <p:nvSpPr>
          <p:cNvPr id="3" name="Content Placeholder 2"/>
          <p:cNvSpPr>
            <a:spLocks noGrp="1"/>
          </p:cNvSpPr>
          <p:nvPr>
            <p:ph idx="1"/>
          </p:nvPr>
        </p:nvSpPr>
        <p:spPr>
          <a:xfrm>
            <a:off x="1451579" y="2015732"/>
            <a:ext cx="9603275" cy="3461432"/>
          </a:xfrm>
        </p:spPr>
        <p:txBody>
          <a:bodyPr>
            <a:normAutofit/>
          </a:bodyPr>
          <a:lstStyle/>
          <a:p>
            <a:pPr marL="0" indent="0" algn="ctr">
              <a:buNone/>
            </a:pPr>
            <a:r>
              <a:rPr lang="en-US" dirty="0"/>
              <a:t>This student had $110 left, which he could add to his college savings or pay for something else. </a:t>
            </a:r>
          </a:p>
          <a:p>
            <a:pPr marL="0" indent="0" algn="ctr">
              <a:buNone/>
            </a:pPr>
            <a:r>
              <a:rPr lang="en-US" dirty="0"/>
              <a:t>Of course, he does not have to pay for rent, groceries, or a car payment.  </a:t>
            </a:r>
          </a:p>
          <a:p>
            <a:pPr marL="0" indent="0">
              <a:buNone/>
            </a:pPr>
            <a:endParaRPr lang="en-US" dirty="0"/>
          </a:p>
        </p:txBody>
      </p:sp>
    </p:spTree>
    <p:extLst>
      <p:ext uri="{BB962C8B-B14F-4D97-AF65-F5344CB8AC3E}">
        <p14:creationId xmlns:p14="http://schemas.microsoft.com/office/powerpoint/2010/main" val="2178472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300" dirty="0"/>
              <a:t>Insurance</a:t>
            </a:r>
          </a:p>
        </p:txBody>
      </p:sp>
      <p:sp>
        <p:nvSpPr>
          <p:cNvPr id="3" name="Content Placeholder 2"/>
          <p:cNvSpPr>
            <a:spLocks noGrp="1"/>
          </p:cNvSpPr>
          <p:nvPr>
            <p:ph idx="1"/>
          </p:nvPr>
        </p:nvSpPr>
        <p:spPr>
          <a:xfrm>
            <a:off x="591127" y="1754909"/>
            <a:ext cx="11055928" cy="4331855"/>
          </a:xfrm>
        </p:spPr>
        <p:txBody>
          <a:bodyPr>
            <a:normAutofit fontScale="55000" lnSpcReduction="20000"/>
          </a:bodyPr>
          <a:lstStyle/>
          <a:p>
            <a:pPr marL="0" indent="0" algn="ctr">
              <a:buNone/>
            </a:pPr>
            <a:r>
              <a:rPr lang="en-US" sz="2600" dirty="0"/>
              <a:t>Required</a:t>
            </a:r>
          </a:p>
          <a:p>
            <a:pPr algn="ctr">
              <a:buFont typeface="Wingdings" panose="05000000000000000000" pitchFamily="2" charset="2"/>
              <a:buChar char="q"/>
            </a:pPr>
            <a:r>
              <a:rPr lang="en-US" sz="2600" dirty="0"/>
              <a:t>Car Insurance- Liability</a:t>
            </a:r>
          </a:p>
          <a:p>
            <a:pPr algn="ctr">
              <a:buFont typeface="Wingdings" panose="05000000000000000000" pitchFamily="2" charset="2"/>
              <a:buChar char="q"/>
            </a:pPr>
            <a:r>
              <a:rPr lang="en-US" sz="2600" dirty="0"/>
              <a:t>Health Insurance- currently allowed to be on parents’ plan until age 26</a:t>
            </a:r>
          </a:p>
          <a:p>
            <a:pPr algn="ctr">
              <a:buFont typeface="Wingdings" panose="05000000000000000000" pitchFamily="2" charset="2"/>
              <a:buChar char="q"/>
            </a:pPr>
            <a:r>
              <a:rPr lang="en-US" sz="2600" dirty="0"/>
              <a:t>Homeowner’s Insurance if you have a mortgage</a:t>
            </a:r>
          </a:p>
          <a:p>
            <a:pPr marL="0" indent="0" algn="ctr">
              <a:buNone/>
            </a:pPr>
            <a:r>
              <a:rPr lang="en-US" sz="2600" dirty="0"/>
              <a:t>Not Required</a:t>
            </a:r>
          </a:p>
          <a:p>
            <a:pPr algn="ctr">
              <a:buFont typeface="Wingdings" panose="05000000000000000000" pitchFamily="2" charset="2"/>
              <a:buChar char="q"/>
            </a:pPr>
            <a:r>
              <a:rPr lang="en-US" sz="2600" dirty="0"/>
              <a:t>Dental</a:t>
            </a:r>
          </a:p>
          <a:p>
            <a:pPr algn="ctr">
              <a:buFont typeface="Wingdings" panose="05000000000000000000" pitchFamily="2" charset="2"/>
              <a:buChar char="q"/>
            </a:pPr>
            <a:r>
              <a:rPr lang="en-US" sz="2600" dirty="0"/>
              <a:t>Vision Insurance</a:t>
            </a:r>
          </a:p>
          <a:p>
            <a:pPr algn="ctr">
              <a:buFont typeface="Wingdings" panose="05000000000000000000" pitchFamily="2" charset="2"/>
              <a:buChar char="q"/>
            </a:pPr>
            <a:r>
              <a:rPr lang="en-US" sz="2600" dirty="0"/>
              <a:t>Car Insurance- Comprehensive</a:t>
            </a:r>
          </a:p>
          <a:p>
            <a:pPr algn="ctr">
              <a:buFont typeface="Wingdings" panose="05000000000000000000" pitchFamily="2" charset="2"/>
              <a:buChar char="q"/>
            </a:pPr>
            <a:r>
              <a:rPr lang="en-US" sz="2600" dirty="0"/>
              <a:t>Life Insurance</a:t>
            </a:r>
          </a:p>
          <a:p>
            <a:pPr algn="ctr">
              <a:buFont typeface="Wingdings" panose="05000000000000000000" pitchFamily="2" charset="2"/>
              <a:buChar char="q"/>
            </a:pPr>
            <a:r>
              <a:rPr lang="en-US" sz="2600" dirty="0"/>
              <a:t>Burial Insurance</a:t>
            </a:r>
          </a:p>
          <a:p>
            <a:pPr algn="ctr">
              <a:buFont typeface="Wingdings" panose="05000000000000000000" pitchFamily="2" charset="2"/>
              <a:buChar char="q"/>
            </a:pPr>
            <a:r>
              <a:rPr lang="en-US" sz="2600" dirty="0"/>
              <a:t>Rental/ Home Insurance</a:t>
            </a:r>
          </a:p>
          <a:p>
            <a:pPr algn="ctr">
              <a:buFont typeface="Wingdings" panose="05000000000000000000" pitchFamily="2" charset="2"/>
              <a:buChar char="q"/>
            </a:pPr>
            <a:r>
              <a:rPr lang="en-US" sz="2600" dirty="0"/>
              <a:t>Flood Insurance </a:t>
            </a:r>
          </a:p>
          <a:p>
            <a:pPr>
              <a:buFont typeface="Wingdings" panose="05000000000000000000" pitchFamily="2" charset="2"/>
              <a:buChar char="q"/>
            </a:pPr>
            <a:endParaRPr lang="en-US"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1904025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a:bodyPr>
          <a:lstStyle/>
          <a:p>
            <a:pPr algn="ctr"/>
            <a:r>
              <a:rPr lang="en-US" sz="4800" dirty="0"/>
              <a:t>Homework</a:t>
            </a:r>
          </a:p>
        </p:txBody>
      </p:sp>
      <p:sp>
        <p:nvSpPr>
          <p:cNvPr id="3" name="Content Placeholder 2"/>
          <p:cNvSpPr>
            <a:spLocks noGrp="1"/>
          </p:cNvSpPr>
          <p:nvPr>
            <p:ph idx="1"/>
          </p:nvPr>
        </p:nvSpPr>
        <p:spPr/>
        <p:txBody>
          <a:bodyPr>
            <a:normAutofit/>
          </a:bodyPr>
          <a:lstStyle/>
          <a:p>
            <a:pPr marL="0" indent="0" algn="ctr">
              <a:buNone/>
            </a:pPr>
            <a:r>
              <a:rPr lang="en-US" sz="2800" dirty="0"/>
              <a:t>Tracking your expenses for one week. </a:t>
            </a:r>
          </a:p>
          <a:p>
            <a:pPr marL="0" indent="0" algn="ctr">
              <a:buNone/>
            </a:pPr>
            <a:r>
              <a:rPr lang="en-US" sz="2800" dirty="0"/>
              <a:t>Using what you have learned, create a simple budget. </a:t>
            </a:r>
          </a:p>
          <a:p>
            <a:pPr marL="0" indent="0" algn="ctr">
              <a:buNone/>
            </a:pPr>
            <a:r>
              <a:rPr lang="en-US" sz="2800" dirty="0"/>
              <a:t>What would you save money for? </a:t>
            </a:r>
          </a:p>
          <a:p>
            <a:pPr marL="0" indent="0" algn="ctr">
              <a:buNone/>
            </a:pPr>
            <a:endParaRPr lang="en-US" dirty="0"/>
          </a:p>
        </p:txBody>
      </p:sp>
    </p:spTree>
    <p:extLst>
      <p:ext uri="{BB962C8B-B14F-4D97-AF65-F5344CB8AC3E}">
        <p14:creationId xmlns:p14="http://schemas.microsoft.com/office/powerpoint/2010/main" val="332223502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407</TotalTime>
  <Words>620</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Gill Sans MT</vt:lpstr>
      <vt:lpstr>Wingdings</vt:lpstr>
      <vt:lpstr>Gallery</vt:lpstr>
      <vt:lpstr>Learning Objective</vt:lpstr>
      <vt:lpstr>This Week’s Announcements</vt:lpstr>
      <vt:lpstr>Key Words</vt:lpstr>
      <vt:lpstr>Budgeting Example </vt:lpstr>
      <vt:lpstr>Budgeting Example </vt:lpstr>
      <vt:lpstr>Budgeting Example </vt:lpstr>
      <vt:lpstr>Insurance</vt:lpstr>
      <vt:lpstr>Homework</vt:lpstr>
    </vt:vector>
  </TitlesOfParts>
  <Company>BISD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Joshua Gordon</dc:creator>
  <cp:lastModifiedBy>Joshua Gordon</cp:lastModifiedBy>
  <cp:revision>22</cp:revision>
  <dcterms:created xsi:type="dcterms:W3CDTF">2018-09-06T16:43:27Z</dcterms:created>
  <dcterms:modified xsi:type="dcterms:W3CDTF">2020-09-04T13:50:17Z</dcterms:modified>
</cp:coreProperties>
</file>